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9144000" cy="6858000" type="screen4x3"/>
  <p:notesSz cx="6858000" cy="9144000"/>
  <p:embeddedFontLst>
    <p:embeddedFont>
      <p:font typeface="Hammersmith One" panose="02010703030501060504" pitchFamily="2" charset="77"/>
      <p:regular r:id="rId21"/>
    </p:embeddedFont>
    <p:embeddedFont>
      <p:font typeface="Josefin Sans" pitchFamily="2" charset="77"/>
      <p:regular r:id="rId22"/>
      <p:bold r:id="rId23"/>
      <p:italic r:id="rId24"/>
      <p:boldItalic r:id="rId25"/>
    </p:embeddedFont>
    <p:embeddedFont>
      <p:font typeface="Montserrat" pitchFamily="2" charset="77"/>
      <p:regular r:id="rId26"/>
      <p:bold r:id="rId27"/>
      <p:italic r:id="rId28"/>
      <p:boldItalic r:id="rId29"/>
    </p:embeddedFont>
    <p:embeddedFont>
      <p:font typeface="Montserrat SemiBold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Questrial" pitchFamily="2" charset="7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11b59a9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11b59a9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F497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e89e385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0e89e385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07a2652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07a2652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0e89e38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0e89e38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0e89e385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0e89e385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e89e385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e89e385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0e89e385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0e89e385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0e89e385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0e89e385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07a265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107a265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107a265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107a265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0e89e385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0e89e385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0e89e385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0e89e385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586ffdf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586ffdf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0e89e38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0e89e38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107a265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107a265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0e89e385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0e89e385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0e89e385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0e89e385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0e89e385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0e89e385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MFrost-2017-08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-17875"/>
            <a:ext cx="9144000" cy="382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650" y="3733625"/>
            <a:ext cx="9243300" cy="94500"/>
          </a:xfrm>
          <a:prstGeom prst="rect">
            <a:avLst/>
          </a:prstGeom>
          <a:solidFill>
            <a:srgbClr val="927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00050" y="1465968"/>
            <a:ext cx="7772400" cy="22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5240"/>
              </a:buClr>
              <a:buSzPts val="3600"/>
              <a:buFont typeface="Montserrat SemiBold"/>
              <a:buNone/>
              <a:defRPr sz="3600">
                <a:solidFill>
                  <a:srgbClr val="B8524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3900" y="3850276"/>
            <a:ext cx="7772400" cy="9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 SemiBold"/>
              <a:buNone/>
              <a:defRPr sz="36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57200" y="705598"/>
            <a:ext cx="8229600" cy="5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BODY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ontserrat SemiBold"/>
              <a:buNone/>
              <a:defRPr sz="36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Montserrat SemiBold"/>
              <a:buNone/>
              <a:defRPr sz="22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ammersmith One"/>
              <a:buNone/>
              <a:defRPr sz="48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estrial"/>
              <a:buChar char="●"/>
              <a:defRPr sz="3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estrial"/>
              <a:buChar char="○"/>
              <a:defRPr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estrial"/>
              <a:buChar char="■"/>
              <a:defRPr sz="24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○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■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○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■"/>
              <a:defRPr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/>
          <p:nvPr/>
        </p:nvSpPr>
        <p:spPr>
          <a:xfrm>
            <a:off x="-36675" y="6674625"/>
            <a:ext cx="9223500" cy="247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6598433"/>
            <a:ext cx="91440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Patrick Dunne (Imperial)				ML BD </a:t>
            </a:r>
            <a:r>
              <a:rPr lang="en-GB" sz="1000" dirty="0" err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MRes</a:t>
            </a:r>
            <a:r>
              <a:rPr lang="en-GB" sz="1000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- Practical  			 			November 2022</a:t>
            </a:r>
            <a:endParaRPr sz="1000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deep_learning_60min_blitz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erence.org.uk/mackay/itila/book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-turing-way.netlify.app/welc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CMResMLBDinPhysicalSciences/2022-PracticalSess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700050" y="1465968"/>
            <a:ext cx="7772400" cy="22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accent2"/>
                </a:solidFill>
              </a:rPr>
              <a:t>MLBD </a:t>
            </a:r>
            <a:r>
              <a:rPr lang="en-GB" dirty="0" err="1">
                <a:solidFill>
                  <a:schemeClr val="accent2"/>
                </a:solidFill>
              </a:rPr>
              <a:t>MRes</a:t>
            </a:r>
            <a:r>
              <a:rPr lang="en-GB" dirty="0">
                <a:solidFill>
                  <a:schemeClr val="accent2"/>
                </a:solidFill>
              </a:rPr>
              <a:t> practical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accent2"/>
                </a:solidFill>
              </a:rPr>
              <a:t>Introduction to neural networks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accent2"/>
                </a:solidFill>
              </a:rPr>
              <a:t>Single neuron classifier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2" name="Google Shape;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476" y="-1288175"/>
            <a:ext cx="897276" cy="61898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9732500" y="0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/>
          <p:nvPr/>
        </p:nvSpPr>
        <p:spPr>
          <a:xfrm>
            <a:off x="11197890" y="0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9777548" y="1074864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1197890" y="1074864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1197890" y="2149729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9777548" y="2149729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9777548" y="3224593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710" y="475389"/>
            <a:ext cx="2531937" cy="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9732500" y="4603275"/>
            <a:ext cx="79671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Montserrat"/>
                <a:ea typeface="Montserrat"/>
                <a:cs typeface="Montserrat"/>
                <a:sym typeface="Montserrat"/>
              </a:rPr>
              <a:t>Styles + Sizes: (by Golden Ratio)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Montserrat"/>
                <a:ea typeface="Montserrat"/>
                <a:cs typeface="Montserrat"/>
                <a:sym typeface="Montserrat"/>
              </a:rPr>
              <a:t>36 for large headline, Montserrat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Questrial"/>
                <a:ea typeface="Questrial"/>
                <a:cs typeface="Questrial"/>
                <a:sym typeface="Questrial"/>
              </a:rPr>
              <a:t>22 for big text / small headlines, Questrial (Futura like)</a:t>
            </a:r>
            <a:endParaRPr sz="2200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Questrial"/>
                <a:ea typeface="Questrial"/>
                <a:cs typeface="Questrial"/>
                <a:sym typeface="Questrial"/>
              </a:rPr>
              <a:t>14 for small text, Questrial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Questrial"/>
                <a:ea typeface="Questrial"/>
                <a:cs typeface="Questrial"/>
                <a:sym typeface="Questrial"/>
              </a:rPr>
              <a:t>9 (8.5) for smaller text, Questrial</a:t>
            </a:r>
            <a:endParaRPr sz="9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723900" y="3850274"/>
            <a:ext cx="77724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rgbClr val="696969"/>
                </a:solidFill>
              </a:rPr>
              <a:t>Patrick Dunne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rgbClr val="696969"/>
                </a:solidFill>
              </a:rPr>
              <a:t>Material this week developed by </a:t>
            </a:r>
            <a:r>
              <a:rPr lang="en-GB" u="sng" dirty="0" err="1">
                <a:solidFill>
                  <a:srgbClr val="696969"/>
                </a:solidFill>
              </a:rPr>
              <a:t>Jarvist</a:t>
            </a:r>
            <a:r>
              <a:rPr lang="en-GB" u="sng" dirty="0">
                <a:solidFill>
                  <a:srgbClr val="696969"/>
                </a:solidFill>
              </a:rPr>
              <a:t> Moore-Frost</a:t>
            </a:r>
            <a:endParaRPr dirty="0">
              <a:solidFill>
                <a:srgbClr val="696969"/>
              </a:solidFill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9937400" y="3292250"/>
            <a:ext cx="23256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Colour swatch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5">
            <a:alphaModFix/>
          </a:blip>
          <a:srcRect r="14052"/>
          <a:stretch/>
        </p:blipFill>
        <p:spPr>
          <a:xfrm>
            <a:off x="307925" y="-3264875"/>
            <a:ext cx="24558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450" y="-2095537"/>
            <a:ext cx="1512307" cy="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/>
        </p:nvSpPr>
        <p:spPr>
          <a:xfrm>
            <a:off x="0" y="7068400"/>
            <a:ext cx="65070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Montserrat SemiBold"/>
                <a:ea typeface="Montserrat SemiBold"/>
                <a:cs typeface="Montserrat SemiBold"/>
                <a:sym typeface="Montserrat SemiBold"/>
              </a:rPr>
              <a:t>36 Montserrat - SemiBold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Questrial"/>
                <a:ea typeface="Questrial"/>
                <a:cs typeface="Questrial"/>
                <a:sym typeface="Questrial"/>
              </a:rPr>
              <a:t>22 Questrial big text  // </a:t>
            </a:r>
            <a:r>
              <a:rPr lang="en-GB" sz="2200">
                <a:latin typeface="Montserrat SemiBold"/>
                <a:ea typeface="Montserrat SemiBold"/>
                <a:cs typeface="Montserrat SemiBold"/>
                <a:sym typeface="Montserrat SemiBold"/>
              </a:rPr>
              <a:t>22 Montserrat - SemiBold (small headings)</a:t>
            </a:r>
            <a:endParaRPr sz="2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14 for small text, Questrial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9 (8.5) for smaller text, Questrial</a:t>
            </a:r>
            <a:endParaRPr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6358725" y="7238350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7824115" y="7238350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6403773" y="8313214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7824115" y="8313214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824115" y="9388079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6403773" y="9388079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6403773" y="10462943"/>
            <a:ext cx="1251000" cy="93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 txBox="1"/>
          <p:nvPr/>
        </p:nvSpPr>
        <p:spPr>
          <a:xfrm>
            <a:off x="6563625" y="10530600"/>
            <a:ext cx="23256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Colour swatch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perception: fault tolerant</a:t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69975"/>
            <a:ext cx="2594375" cy="259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7"/>
          <p:cNvGrpSpPr/>
          <p:nvPr/>
        </p:nvGrpSpPr>
        <p:grpSpPr>
          <a:xfrm flipH="1">
            <a:off x="1510275" y="2052200"/>
            <a:ext cx="2195700" cy="1636500"/>
            <a:chOff x="1767950" y="2561425"/>
            <a:chExt cx="2195700" cy="1636500"/>
          </a:xfrm>
        </p:grpSpPr>
        <p:sp>
          <p:nvSpPr>
            <p:cNvPr id="138" name="Google Shape;138;p17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7"/>
          <p:cNvSpPr txBox="1"/>
          <p:nvPr/>
        </p:nvSpPr>
        <p:spPr>
          <a:xfrm>
            <a:off x="4045725" y="2123175"/>
            <a:ext cx="4769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2400">
                <a:solidFill>
                  <a:srgbClr val="393845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Yuo cna porbalby raed tihs esaliy desptie teh msispeillgns.</a:t>
            </a:r>
            <a:endParaRPr sz="2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Biology → code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1"/>
          </p:nvPr>
        </p:nvSpPr>
        <p:spPr>
          <a:xfrm>
            <a:off x="457200" y="5692799"/>
            <a:ext cx="82296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Abstract (and vastly simplify!) neuron behaviour to a sigmoid / tanh</a:t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25" y="1510125"/>
            <a:ext cx="4162151" cy="39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305800"/>
            <a:ext cx="3766475" cy="20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Mark 1 Perceptron (1957&gt;)</a:t>
            </a:r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608500" y="2544975"/>
            <a:ext cx="2195700" cy="1636500"/>
            <a:chOff x="1767950" y="2561425"/>
            <a:chExt cx="2195700" cy="1636500"/>
          </a:xfrm>
        </p:grpSpPr>
        <p:sp>
          <p:nvSpPr>
            <p:cNvPr id="155" name="Google Shape;155;p19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9"/>
          <p:cNvSpPr txBox="1"/>
          <p:nvPr/>
        </p:nvSpPr>
        <p:spPr>
          <a:xfrm>
            <a:off x="402925" y="4181475"/>
            <a:ext cx="1570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Questrial"/>
                <a:ea typeface="Questrial"/>
                <a:cs typeface="Questrial"/>
                <a:sym typeface="Questrial"/>
              </a:rPr>
              <a:t>20x20</a:t>
            </a:r>
            <a:endParaRPr sz="2200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Questrial"/>
                <a:ea typeface="Questrial"/>
                <a:cs typeface="Questrial"/>
                <a:sym typeface="Questrial"/>
              </a:rPr>
              <a:t>CdS photocells</a:t>
            </a:r>
            <a:endParaRPr sz="22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622" y="1015893"/>
            <a:ext cx="6188425" cy="507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457200" y="6082848"/>
            <a:ext cx="8229600" cy="2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Frank Rosenblatt, with the 'feature selector' input patch</a:t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275" y="0"/>
            <a:ext cx="4936651" cy="61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York Times, July 8th 1958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63" y="705600"/>
            <a:ext cx="7412866" cy="584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2012 neural networks mostly solved computer vision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(Imagenet = 14 million annotated images.)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13" y="0"/>
            <a:ext cx="4805169" cy="5875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 rot="10800000" flipH="1">
            <a:off x="1225225" y="4202050"/>
            <a:ext cx="986700" cy="6084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3"/>
          <p:cNvSpPr txBox="1"/>
          <p:nvPr/>
        </p:nvSpPr>
        <p:spPr>
          <a:xfrm>
            <a:off x="63600" y="4440425"/>
            <a:ext cx="1496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Questrial"/>
                <a:ea typeface="Questrial"/>
                <a:cs typeface="Questrial"/>
                <a:sym typeface="Questrial"/>
              </a:rPr>
              <a:t>AlexNet,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Questrial"/>
                <a:ea typeface="Questrial"/>
                <a:cs typeface="Questrial"/>
                <a:sym typeface="Questrial"/>
              </a:rPr>
              <a:t>A deep convolutional neural network,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Questrial"/>
                <a:ea typeface="Questrial"/>
                <a:cs typeface="Questrial"/>
                <a:sym typeface="Questrial"/>
              </a:rPr>
              <a:t>16% error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l="60105" b="39893"/>
          <a:stretch/>
        </p:blipFill>
        <p:spPr>
          <a:xfrm>
            <a:off x="5427200" y="0"/>
            <a:ext cx="3716800" cy="55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MNIST - a relatively simple, 'toy', dataset.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950" y="139800"/>
            <a:ext cx="5608101" cy="56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457200" y="705598"/>
            <a:ext cx="8229600" cy="5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Notebook: week08-JMF-IntroToNNs/</a:t>
            </a:r>
            <a:r>
              <a:rPr lang="en-GB" sz="14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NeuralNetworks-SingleNeuronAsBinaryClassifier</a:t>
            </a:r>
            <a:r>
              <a:rPr lang="en-GB" sz="14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4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Font typeface="Montserrat SemiBold"/>
              <a:buChar char="●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Add missing code: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Sigmoid activation function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Neuron function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Training loop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You can now train a model &amp; visualise the decision boundary!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Document how the training performs, with different training rates ('eta') and weight decay ('alpha)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Compare training with a simple linear classifier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D9EAD3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How does the neuron fair on the more difficult Gaussian dataset?</a:t>
            </a:r>
            <a:endParaRPr sz="1400" dirty="0">
              <a:highlight>
                <a:srgbClr val="D9EAD3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Advanced concepts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Change the activation function. (Think about the gradients.)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Often neural networks have an additional 'bias' input. Add this to your code.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Batch training - currently all data is used to build the single gradient.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What happens if you try and use the method for regression (against a function)?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CE5C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Can you improve the regression performance by adding extra neurons side-by-side, each fitting a different part of the function?</a:t>
            </a: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endParaRPr sz="1400" dirty="0">
              <a:highlight>
                <a:srgbClr val="FCE5C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</a:pPr>
            <a:r>
              <a:rPr lang="en-GB" sz="1400" dirty="0"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Suggested homework / self-study</a:t>
            </a:r>
            <a:endParaRPr sz="1400" dirty="0">
              <a:highlight>
                <a:srgbClr val="F4CCCC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David MacKay, Information Theory, Inference and Learning Algorithms (ITILA), 2003, Chapters 38–42.</a:t>
            </a:r>
            <a:endParaRPr sz="1400" dirty="0">
              <a:highlight>
                <a:srgbClr val="F4CCCC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○"/>
            </a:pPr>
            <a:r>
              <a:rPr lang="en-GB" sz="1400" dirty="0" err="1"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PyTorch</a:t>
            </a:r>
            <a:r>
              <a:rPr lang="en-GB" sz="1400" dirty="0"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'60 minute Blitz' </a:t>
            </a:r>
            <a:r>
              <a:rPr lang="en-GB" sz="1400" u="sng" dirty="0">
                <a:solidFill>
                  <a:schemeClr val="hlink"/>
                </a:solidFill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https://pytorch.org/tutorials/beginner/deep_learning_60min_blitz.html</a:t>
            </a:r>
            <a:r>
              <a:rPr lang="en-GB" sz="1400" dirty="0">
                <a:highlight>
                  <a:srgbClr val="F4CCCC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400" dirty="0">
              <a:highlight>
                <a:srgbClr val="F4CCCC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Practical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Yasnitsky, L. N. (2019). </a:t>
            </a:r>
            <a:r>
              <a:rPr lang="en-GB" sz="1400" i="1">
                <a:solidFill>
                  <a:schemeClr val="dk1"/>
                </a:solidFill>
                <a:highlight>
                  <a:srgbClr val="FFFFFF"/>
                </a:highlight>
              </a:rPr>
              <a:t>Whether Be New “Winter” of Artificial Intelligence? Lecture Notes in Networks and Systems, 13–17.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 doi:10.1007/978-3-030-22493-6_2 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Paper argues that 'Forecast 3' &amp; a new winter is inevitable!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530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57200" y="705598"/>
            <a:ext cx="8229600" cy="5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Demonstrate how artificial neural networks are built, by constructing a single neuron classifier from scratch.</a:t>
            </a:r>
            <a:endParaRPr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ontserrat SemiBold"/>
              <a:buChar char="➔"/>
            </a:pPr>
            <a:r>
              <a:rPr lang="en-GB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Summarise the biological origin of artificial neural networks. (Slides)</a:t>
            </a:r>
            <a:endParaRPr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Montserrat SemiBold"/>
              <a:buChar char="➔"/>
            </a:pPr>
            <a:r>
              <a:rPr lang="en-GB">
                <a:solidFill>
                  <a:srgbClr val="008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Prepare a binary classifier from a single neural network. (Jupyter)</a:t>
            </a:r>
            <a:endParaRPr>
              <a:solidFill>
                <a:srgbClr val="008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Montserrat SemiBold"/>
              <a:buChar char="➔"/>
            </a:pPr>
            <a:r>
              <a:rPr lang="en-GB">
                <a:solidFill>
                  <a:srgbClr val="008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Generalise the 'by hand' approach into functions.</a:t>
            </a:r>
            <a:endParaRPr>
              <a:solidFill>
                <a:srgbClr val="008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Montserrat SemiBold"/>
              <a:buChar char="➔"/>
            </a:pPr>
            <a:r>
              <a:rPr lang="en-GB">
                <a:solidFill>
                  <a:srgbClr val="008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Compare with a logistical regression approach to the same data.</a:t>
            </a:r>
            <a:endParaRPr>
              <a:solidFill>
                <a:srgbClr val="008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Intended Learning Outcomes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Recommended reading</a:t>
            </a: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457200" y="705600"/>
            <a:ext cx="3859800" cy="5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David MacKay, Information Theory, Inference and Learning Algorithms (ITILA), 2003, Chapters 38–42.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Freely available online!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A physicists perspective on ML.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http://www.inference.org.uk/mackay/itila/book.html</a:t>
            </a: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These slides and classworks follow some of the structure of Chapter 38 &amp; 39.</a:t>
            </a:r>
            <a:endParaRPr b="1"/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276" y="1118651"/>
            <a:ext cx="3644400" cy="47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Practicalities</a:t>
            </a: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457200" y="705598"/>
            <a:ext cx="8229600" cy="5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Best guide for reproducible research / package managers / guide to running online meetings etc.:</a:t>
            </a:r>
            <a:endParaRPr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https://the-turing-way.netlify.app/welcome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dirty="0"/>
              <a:t>Alan Turing institute is London base for AI research, but this guide has taken on a life of its own!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dirty="0"/>
              <a:t>Much better reference than random googling!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dirty="0"/>
              <a:t>Beware that a lot of Blog posts on ML are written by students / self-taught people trying to 'break into' ML.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Materials for the next 4 weeks: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dirty="0"/>
              <a:t>⇒ </a:t>
            </a: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https://github.com/ICMResMLBDinPhysicalSciences/2022-PracticalSessions</a:t>
            </a:r>
            <a:r>
              <a:rPr lang="en-GB" sz="1800" dirty="0"/>
              <a:t> 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Biological inspiration</a:t>
            </a:r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1207975"/>
            <a:ext cx="2594374" cy="25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6600"/>
            <a:ext cx="5638800" cy="303085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283850" y="4139525"/>
            <a:ext cx="557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Questrial"/>
                <a:ea typeface="Questrial"/>
                <a:cs typeface="Questrial"/>
                <a:sym typeface="Questrial"/>
              </a:rPr>
              <a:t>"Anatomy and Physiology" by the US National Cancer Institute's Surveillance, Epidemiology and End Results (SEER) Program .</a:t>
            </a:r>
            <a:endParaRPr sz="700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457200" y="4561799"/>
            <a:ext cx="8229600" cy="18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Neurons have multiple inputs / outputs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Relatively (!) simple functional relationship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86 billion neurons ⇒ human brain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0.1 million neurons ⇒ fruit fly Drosophila (fully imaged 2020)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Biological inspiration: memory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69975"/>
            <a:ext cx="2594375" cy="259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3"/>
          <p:cNvGrpSpPr/>
          <p:nvPr/>
        </p:nvGrpSpPr>
        <p:grpSpPr>
          <a:xfrm flipH="1">
            <a:off x="1510275" y="2052200"/>
            <a:ext cx="2195700" cy="1636500"/>
            <a:chOff x="1767950" y="2561425"/>
            <a:chExt cx="2195700" cy="1636500"/>
          </a:xfrm>
        </p:grpSpPr>
        <p:sp>
          <p:nvSpPr>
            <p:cNvPr id="92" name="Google Shape;92;p13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Biological inspiration: memory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69975"/>
            <a:ext cx="2594375" cy="259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 flipH="1">
            <a:off x="1510275" y="2052200"/>
            <a:ext cx="2195700" cy="1636500"/>
            <a:chOff x="1767950" y="2561425"/>
            <a:chExt cx="2195700" cy="1636500"/>
          </a:xfrm>
        </p:grpSpPr>
        <p:sp>
          <p:nvSpPr>
            <p:cNvPr id="101" name="Google Shape;101;p14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l="44792" t="20885" r="37526" b="68068"/>
          <a:stretch/>
        </p:blipFill>
        <p:spPr>
          <a:xfrm>
            <a:off x="6652425" y="1858400"/>
            <a:ext cx="621425" cy="5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Associative, extrapolative, memory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69975"/>
            <a:ext cx="2594375" cy="259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5"/>
          <p:cNvGrpSpPr/>
          <p:nvPr/>
        </p:nvGrpSpPr>
        <p:grpSpPr>
          <a:xfrm flipH="1">
            <a:off x="1510275" y="2052200"/>
            <a:ext cx="2195700" cy="1636500"/>
            <a:chOff x="1767950" y="2561425"/>
            <a:chExt cx="2195700" cy="1636500"/>
          </a:xfrm>
        </p:grpSpPr>
        <p:sp>
          <p:nvSpPr>
            <p:cNvPr id="111" name="Google Shape;111;p15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150" y="847813"/>
            <a:ext cx="35147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457200" y="5692799"/>
            <a:ext cx="82296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Vs. address based memory in a library / computer.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075" y="847825"/>
            <a:ext cx="201930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Spontaneous recall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969975"/>
            <a:ext cx="2594375" cy="259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 flipH="1">
            <a:off x="1510275" y="2052200"/>
            <a:ext cx="2195700" cy="1636500"/>
            <a:chOff x="1767950" y="2561425"/>
            <a:chExt cx="2195700" cy="1636500"/>
          </a:xfrm>
        </p:grpSpPr>
        <p:sp>
          <p:nvSpPr>
            <p:cNvPr id="123" name="Google Shape;123;p16"/>
            <p:cNvSpPr/>
            <p:nvPr/>
          </p:nvSpPr>
          <p:spPr>
            <a:xfrm>
              <a:off x="1767950" y="2561425"/>
              <a:ext cx="2195700" cy="1636500"/>
            </a:xfrm>
            <a:prstGeom prst="pie">
              <a:avLst>
                <a:gd name="adj1" fmla="val 8735548"/>
                <a:gd name="adj2" fmla="val 12650794"/>
              </a:avLst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767950" y="3073375"/>
              <a:ext cx="189000" cy="612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l="17891"/>
          <a:stretch/>
        </p:blipFill>
        <p:spPr>
          <a:xfrm flipH="1">
            <a:off x="-1033599" y="1419200"/>
            <a:ext cx="3704174" cy="338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90337"/>
            <a:ext cx="2980947" cy="19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0425" y="-1"/>
            <a:ext cx="2643574" cy="17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5025" y="4915525"/>
            <a:ext cx="2594374" cy="173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0211" y="3856794"/>
            <a:ext cx="3862638" cy="20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8150" y="847813"/>
            <a:ext cx="3514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19-09-JMF-URF-Academic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731</Words>
  <Application>Microsoft Macintosh PowerPoint</Application>
  <PresentationFormat>On-screen Show (4:3)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Times New Roman</vt:lpstr>
      <vt:lpstr>Questrial</vt:lpstr>
      <vt:lpstr>Hammersmith One</vt:lpstr>
      <vt:lpstr>Montserrat SemiBold</vt:lpstr>
      <vt:lpstr>Courier New</vt:lpstr>
      <vt:lpstr>Montserrat</vt:lpstr>
      <vt:lpstr>Josefin Sans</vt:lpstr>
      <vt:lpstr>Open Sans</vt:lpstr>
      <vt:lpstr>2019-09-JMF-URF-Academic</vt:lpstr>
      <vt:lpstr>MLBD MRes practical Introduction to neural networks Single neuron classifier</vt:lpstr>
      <vt:lpstr>Intended Learning Outcomes</vt:lpstr>
      <vt:lpstr>Recommended reading</vt:lpstr>
      <vt:lpstr>Practicalities</vt:lpstr>
      <vt:lpstr>Biological inspiration</vt:lpstr>
      <vt:lpstr>Biological inspiration: memory</vt:lpstr>
      <vt:lpstr>Biological inspiration: memory</vt:lpstr>
      <vt:lpstr>Associative, extrapolative, memory</vt:lpstr>
      <vt:lpstr>Spontaneous recall</vt:lpstr>
      <vt:lpstr>Human perception: fault tolerant</vt:lpstr>
      <vt:lpstr>Biology → code</vt:lpstr>
      <vt:lpstr>The Mark 1 Perceptron (1957&gt;)</vt:lpstr>
      <vt:lpstr>PowerPoint Presentation</vt:lpstr>
      <vt:lpstr>New York Times, July 8th 1958</vt:lpstr>
      <vt:lpstr>PowerPoint Presentation</vt:lpstr>
      <vt:lpstr>PowerPoint Presentation</vt:lpstr>
      <vt:lpstr>Practical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MLBD MRes practical Introduction to neural networks Single neuron classifier</dc:title>
  <cp:lastModifiedBy>Dunne, Patrick J</cp:lastModifiedBy>
  <cp:revision>3</cp:revision>
  <dcterms:modified xsi:type="dcterms:W3CDTF">2023-11-27T14:48:41Z</dcterms:modified>
</cp:coreProperties>
</file>